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70" r:id="rId3"/>
    <p:sldId id="278" r:id="rId4"/>
    <p:sldId id="279" r:id="rId5"/>
    <p:sldId id="280" r:id="rId6"/>
    <p:sldId id="281" r:id="rId7"/>
    <p:sldId id="282" r:id="rId8"/>
    <p:sldId id="283" r:id="rId9"/>
    <p:sldId id="284" r:id="rId10"/>
    <p:sldId id="273" r:id="rId11"/>
    <p:sldId id="267" r:id="rId12"/>
    <p:sldId id="271" r:id="rId13"/>
    <p:sldId id="272" r:id="rId14"/>
    <p:sldId id="268" r:id="rId15"/>
    <p:sldId id="269" r:id="rId16"/>
    <p:sldId id="264"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3103"/>
  </p:normalViewPr>
  <p:slideViewPr>
    <p:cSldViewPr snapToGrid="0" snapToObjects="1">
      <p:cViewPr varScale="1">
        <p:scale>
          <a:sx n="79" d="100"/>
          <a:sy n="79" d="100"/>
        </p:scale>
        <p:origin x="68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06442-4DF8-A94B-B9C1-DF30976E7248}" type="datetimeFigureOut">
              <a:rPr lang="en-US" smtClean="0"/>
              <a:t>6/16/2022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F7B816-353B-554C-BE0C-E595A8ED1132}" type="slidenum">
              <a:rPr lang="en-US" smtClean="0"/>
              <a:t>‹#›</a:t>
            </a:fld>
            <a:endParaRPr lang="en-US"/>
          </a:p>
        </p:txBody>
      </p:sp>
    </p:spTree>
    <p:extLst>
      <p:ext uri="{BB962C8B-B14F-4D97-AF65-F5344CB8AC3E}">
        <p14:creationId xmlns:p14="http://schemas.microsoft.com/office/powerpoint/2010/main" val="182288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u="none" strike="noStrike" kern="1200" dirty="0">
                <a:solidFill>
                  <a:schemeClr val="tx1"/>
                </a:solidFill>
                <a:effectLst/>
                <a:latin typeface="+mn-lt"/>
                <a:ea typeface="+mn-ea"/>
                <a:cs typeface="+mn-cs"/>
              </a:rPr>
              <a:t>sola fide, sola scriptura, solus </a:t>
            </a:r>
            <a:r>
              <a:rPr lang="en-CA" sz="1200" b="1" i="0" u="none" strike="noStrike" kern="1200" dirty="0" err="1">
                <a:solidFill>
                  <a:schemeClr val="tx1"/>
                </a:solidFill>
                <a:effectLst/>
                <a:latin typeface="+mn-lt"/>
                <a:ea typeface="+mn-ea"/>
                <a:cs typeface="+mn-cs"/>
              </a:rPr>
              <a:t>christus</a:t>
            </a:r>
            <a:r>
              <a:rPr lang="en-CA" sz="1200" b="1" i="0" u="none" strike="noStrike" kern="1200" dirty="0">
                <a:solidFill>
                  <a:schemeClr val="tx1"/>
                </a:solidFill>
                <a:effectLst/>
                <a:latin typeface="+mn-lt"/>
                <a:ea typeface="+mn-ea"/>
                <a:cs typeface="+mn-cs"/>
              </a:rPr>
              <a:t>, sola gratia and soli deo Gloria</a:t>
            </a:r>
            <a:r>
              <a:rPr lang="en-CA" sz="1200" b="0" i="0" u="none" strike="noStrike" kern="1200" dirty="0">
                <a:solidFill>
                  <a:schemeClr val="tx1"/>
                </a:solidFill>
                <a:effectLst/>
                <a:latin typeface="+mn-lt"/>
                <a:ea typeface="+mn-ea"/>
                <a:cs typeface="+mn-cs"/>
              </a:rPr>
              <a:t>.</a:t>
            </a:r>
            <a:endParaRPr lang="en-US" dirty="0"/>
          </a:p>
          <a:p>
            <a:r>
              <a:rPr lang="en-US" dirty="0"/>
              <a:t>ML tried to get rid of the payment towards your bad deeds , so he confirmed that salvation is only thru faith.</a:t>
            </a:r>
          </a:p>
          <a:p>
            <a:r>
              <a:rPr lang="en-US" dirty="0"/>
              <a:t>Sola scriptura  sola </a:t>
            </a:r>
            <a:r>
              <a:rPr lang="en-US" dirty="0" err="1"/>
              <a:t>creedi</a:t>
            </a:r>
            <a:r>
              <a:rPr lang="en-US" baseline="0" dirty="0"/>
              <a:t> sola </a:t>
            </a:r>
            <a:r>
              <a:rPr lang="en-US" baseline="0" dirty="0" err="1"/>
              <a:t>gracia</a:t>
            </a:r>
            <a:r>
              <a:rPr lang="en-US" baseline="0" dirty="0"/>
              <a:t> sola </a:t>
            </a:r>
            <a:r>
              <a:rPr lang="en-US" baseline="0" dirty="0" err="1"/>
              <a:t>christi</a:t>
            </a:r>
            <a:endParaRPr lang="en-US" dirty="0"/>
          </a:p>
          <a:p>
            <a:endParaRPr lang="en-US" dirty="0"/>
          </a:p>
        </p:txBody>
      </p:sp>
      <p:sp>
        <p:nvSpPr>
          <p:cNvPr id="4" name="Slide Number Placeholder 3"/>
          <p:cNvSpPr>
            <a:spLocks noGrp="1"/>
          </p:cNvSpPr>
          <p:nvPr>
            <p:ph type="sldNum" sz="quarter" idx="10"/>
          </p:nvPr>
        </p:nvSpPr>
        <p:spPr/>
        <p:txBody>
          <a:bodyPr/>
          <a:lstStyle/>
          <a:p>
            <a:fld id="{1BF7B816-353B-554C-BE0C-E595A8ED1132}" type="slidenum">
              <a:rPr lang="en-US" smtClean="0"/>
              <a:t>2</a:t>
            </a:fld>
            <a:endParaRPr lang="en-US"/>
          </a:p>
        </p:txBody>
      </p:sp>
    </p:spTree>
    <p:extLst>
      <p:ext uri="{BB962C8B-B14F-4D97-AF65-F5344CB8AC3E}">
        <p14:creationId xmlns:p14="http://schemas.microsoft.com/office/powerpoint/2010/main" val="96563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u="none" strike="noStrike" kern="1200" dirty="0">
                <a:solidFill>
                  <a:schemeClr val="tx1"/>
                </a:solidFill>
                <a:effectLst/>
                <a:latin typeface="+mn-lt"/>
                <a:ea typeface="+mn-ea"/>
                <a:cs typeface="+mn-cs"/>
              </a:rPr>
              <a:t>sola fide, sola scriptura, solus </a:t>
            </a:r>
            <a:r>
              <a:rPr lang="en-CA" sz="1200" b="1" i="0" u="none" strike="noStrike" kern="1200" dirty="0" err="1">
                <a:solidFill>
                  <a:schemeClr val="tx1"/>
                </a:solidFill>
                <a:effectLst/>
                <a:latin typeface="+mn-lt"/>
                <a:ea typeface="+mn-ea"/>
                <a:cs typeface="+mn-cs"/>
              </a:rPr>
              <a:t>christus</a:t>
            </a:r>
            <a:r>
              <a:rPr lang="en-CA" sz="1200" b="1" i="0" u="none" strike="noStrike" kern="1200" dirty="0">
                <a:solidFill>
                  <a:schemeClr val="tx1"/>
                </a:solidFill>
                <a:effectLst/>
                <a:latin typeface="+mn-lt"/>
                <a:ea typeface="+mn-ea"/>
                <a:cs typeface="+mn-cs"/>
              </a:rPr>
              <a:t>, sola gratia and soli deo Gloria</a:t>
            </a:r>
            <a:r>
              <a:rPr lang="en-CA"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1BF7B816-353B-554C-BE0C-E595A8ED1132}" type="slidenum">
              <a:rPr lang="en-US" smtClean="0"/>
              <a:t>10</a:t>
            </a:fld>
            <a:endParaRPr lang="en-US"/>
          </a:p>
        </p:txBody>
      </p:sp>
    </p:spTree>
    <p:extLst>
      <p:ext uri="{BB962C8B-B14F-4D97-AF65-F5344CB8AC3E}">
        <p14:creationId xmlns:p14="http://schemas.microsoft.com/office/powerpoint/2010/main" val="3268702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CHURCH </a:t>
            </a:r>
          </a:p>
        </p:txBody>
      </p:sp>
      <p:sp>
        <p:nvSpPr>
          <p:cNvPr id="4" name="Slide Number Placeholder 3"/>
          <p:cNvSpPr>
            <a:spLocks noGrp="1"/>
          </p:cNvSpPr>
          <p:nvPr>
            <p:ph type="sldNum" sz="quarter" idx="10"/>
          </p:nvPr>
        </p:nvSpPr>
        <p:spPr/>
        <p:txBody>
          <a:bodyPr/>
          <a:lstStyle/>
          <a:p>
            <a:fld id="{1BF7B816-353B-554C-BE0C-E595A8ED1132}" type="slidenum">
              <a:rPr lang="en-US" smtClean="0"/>
              <a:t>12</a:t>
            </a:fld>
            <a:endParaRPr lang="en-US"/>
          </a:p>
        </p:txBody>
      </p:sp>
    </p:spTree>
    <p:extLst>
      <p:ext uri="{BB962C8B-B14F-4D97-AF65-F5344CB8AC3E}">
        <p14:creationId xmlns:p14="http://schemas.microsoft.com/office/powerpoint/2010/main" val="77503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CA"/>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CA"/>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CA"/>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CA"/>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CA"/>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CA"/>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CA"/>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CA"/>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CA"/>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CA"/>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CA"/>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CA"/>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CA"/>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CA"/>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CA"/>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CA"/>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CA"/>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CA"/>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CA"/>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CA"/>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CA"/>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6/16/2022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7816" y="525293"/>
            <a:ext cx="10276367" cy="3579779"/>
          </a:xfrm>
        </p:spPr>
        <p:txBody>
          <a:bodyPr>
            <a:normAutofit/>
          </a:bodyPr>
          <a:lstStyle/>
          <a:p>
            <a:pPr algn="ctr"/>
            <a:r>
              <a:rPr lang="en-US" sz="6000" dirty="0">
                <a:latin typeface="Bangla MN" charset="0"/>
                <a:ea typeface="Bangla MN" charset="0"/>
                <a:cs typeface="Bangla MN" charset="0"/>
              </a:rPr>
              <a:t>Comparative Theology:</a:t>
            </a:r>
            <a:br>
              <a:rPr lang="en-US" sz="6000" dirty="0">
                <a:latin typeface="Bangla MN" charset="0"/>
                <a:ea typeface="Bangla MN" charset="0"/>
                <a:cs typeface="Bangla MN" charset="0"/>
              </a:rPr>
            </a:br>
            <a:r>
              <a:rPr lang="en-US" sz="6000" dirty="0">
                <a:latin typeface="Bangla MN" charset="0"/>
                <a:ea typeface="Bangla MN" charset="0"/>
                <a:cs typeface="Bangla MN" charset="0"/>
              </a:rPr>
              <a:t>Protestantism</a:t>
            </a:r>
          </a:p>
        </p:txBody>
      </p:sp>
    </p:spTree>
    <p:extLst>
      <p:ext uri="{BB962C8B-B14F-4D97-AF65-F5344CB8AC3E}">
        <p14:creationId xmlns:p14="http://schemas.microsoft.com/office/powerpoint/2010/main" val="2039920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252248" y="1"/>
            <a:ext cx="11939752" cy="6858000"/>
          </a:xfrm>
          <a:prstGeom prst="rect">
            <a:avLst/>
          </a:prstGeom>
        </p:spPr>
      </p:pic>
    </p:spTree>
    <p:extLst>
      <p:ext uri="{BB962C8B-B14F-4D97-AF65-F5344CB8AC3E}">
        <p14:creationId xmlns:p14="http://schemas.microsoft.com/office/powerpoint/2010/main" val="610432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PROTESTANTISM</a:t>
            </a:r>
          </a:p>
        </p:txBody>
      </p:sp>
      <p:sp>
        <p:nvSpPr>
          <p:cNvPr id="3" name="Content Placeholder 2"/>
          <p:cNvSpPr>
            <a:spLocks noGrp="1"/>
          </p:cNvSpPr>
          <p:nvPr>
            <p:ph idx="1"/>
          </p:nvPr>
        </p:nvSpPr>
        <p:spPr>
          <a:xfrm>
            <a:off x="2589212" y="2133599"/>
            <a:ext cx="9156098" cy="4314497"/>
          </a:xfrm>
        </p:spPr>
        <p:txBody>
          <a:bodyPr>
            <a:normAutofit fontScale="92500" lnSpcReduction="20000"/>
          </a:bodyPr>
          <a:lstStyle/>
          <a:p>
            <a:r>
              <a:rPr lang="en-US" sz="3000" b="1" u="sng" dirty="0"/>
              <a:t>Main differences</a:t>
            </a:r>
          </a:p>
          <a:p>
            <a:r>
              <a:rPr lang="en-US" sz="2400" b="1" u="sng" dirty="0" err="1"/>
              <a:t>GroupA</a:t>
            </a:r>
            <a:endParaRPr lang="en-US" sz="2400" b="1" u="sng" dirty="0"/>
          </a:p>
          <a:p>
            <a:r>
              <a:rPr lang="en-US" sz="2400" dirty="0"/>
              <a:t>EUCHARIST.</a:t>
            </a:r>
          </a:p>
          <a:p>
            <a:pPr marL="0" indent="0">
              <a:buNone/>
            </a:pPr>
            <a:r>
              <a:rPr lang="en-US" sz="2400" dirty="0"/>
              <a:t>JOHN 6</a:t>
            </a:r>
          </a:p>
          <a:p>
            <a:r>
              <a:rPr lang="en-US" sz="2400" dirty="0"/>
              <a:t>BAPTISM.</a:t>
            </a:r>
          </a:p>
          <a:p>
            <a:pPr marL="0" indent="0">
              <a:buNone/>
            </a:pPr>
            <a:r>
              <a:rPr lang="en-US" sz="2400" dirty="0"/>
              <a:t>ACTS2:38</a:t>
            </a:r>
            <a:r>
              <a:rPr lang="en-US" sz="1400" dirty="0"/>
              <a:t>Repent, and let every one of you be </a:t>
            </a:r>
            <a:r>
              <a:rPr lang="en-US" sz="1400" b="1" dirty="0"/>
              <a:t>baptize</a:t>
            </a:r>
            <a:r>
              <a:rPr lang="en-US" sz="1400" dirty="0"/>
              <a:t>d in the name of Jesus Christ for the remission of sins; and you shall receive the gift of the Holy Spirit</a:t>
            </a:r>
            <a:r>
              <a:rPr lang="en-US" sz="2400" dirty="0"/>
              <a:t>.</a:t>
            </a:r>
          </a:p>
          <a:p>
            <a:r>
              <a:rPr lang="en-US" sz="2400" dirty="0"/>
              <a:t>CONFESSION.</a:t>
            </a:r>
          </a:p>
          <a:p>
            <a:r>
              <a:rPr lang="en-US" sz="2400" dirty="0"/>
              <a:t>Luke5:14 But go and </a:t>
            </a:r>
            <a:r>
              <a:rPr lang="en-US" sz="2400" b="1" dirty="0"/>
              <a:t>show</a:t>
            </a:r>
            <a:r>
              <a:rPr lang="en-US" sz="2400" dirty="0"/>
              <a:t> </a:t>
            </a:r>
            <a:r>
              <a:rPr lang="en-US" sz="2400" b="1" dirty="0"/>
              <a:t>yourself </a:t>
            </a:r>
            <a:r>
              <a:rPr lang="en-US" sz="2400" dirty="0"/>
              <a:t>to the priest, and make an offering for your cleansing, as a testimony to them, just as Moses commanded.”</a:t>
            </a:r>
          </a:p>
          <a:p>
            <a:endParaRPr lang="en-US" dirty="0"/>
          </a:p>
          <a:p>
            <a:pPr marL="0" indent="0">
              <a:buNone/>
            </a:pPr>
            <a:endParaRPr lang="en-US" dirty="0"/>
          </a:p>
        </p:txBody>
      </p:sp>
    </p:spTree>
    <p:extLst>
      <p:ext uri="{BB962C8B-B14F-4D97-AF65-F5344CB8AC3E}">
        <p14:creationId xmlns:p14="http://schemas.microsoft.com/office/powerpoint/2010/main" val="64507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linds(horizontal)">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PROTESTANTISM</a:t>
            </a:r>
          </a:p>
        </p:txBody>
      </p:sp>
      <p:sp>
        <p:nvSpPr>
          <p:cNvPr id="3" name="Content Placeholder 2"/>
          <p:cNvSpPr>
            <a:spLocks noGrp="1"/>
          </p:cNvSpPr>
          <p:nvPr>
            <p:ph idx="1"/>
          </p:nvPr>
        </p:nvSpPr>
        <p:spPr>
          <a:xfrm>
            <a:off x="1813034" y="1904999"/>
            <a:ext cx="9691578" cy="4464269"/>
          </a:xfrm>
        </p:spPr>
        <p:txBody>
          <a:bodyPr>
            <a:normAutofit lnSpcReduction="10000"/>
          </a:bodyPr>
          <a:lstStyle/>
          <a:p>
            <a:pPr marL="0" indent="0">
              <a:buNone/>
            </a:pPr>
            <a:r>
              <a:rPr lang="en-US" dirty="0"/>
              <a:t>Priesthood and clergy</a:t>
            </a:r>
          </a:p>
          <a:p>
            <a:pPr marL="0" indent="0">
              <a:buNone/>
            </a:pPr>
            <a:r>
              <a:rPr lang="en-US" dirty="0"/>
              <a:t>Salvation</a:t>
            </a:r>
          </a:p>
          <a:p>
            <a:pPr marL="0" indent="0">
              <a:buNone/>
            </a:pPr>
            <a:r>
              <a:rPr lang="en-US" sz="2400" b="1" u="sng" dirty="0"/>
              <a:t>GROUP B</a:t>
            </a:r>
          </a:p>
          <a:p>
            <a:pPr marL="0" indent="0">
              <a:buNone/>
            </a:pPr>
            <a:r>
              <a:rPr lang="en-US" dirty="0"/>
              <a:t>APOSTOLIC SUCCESSION</a:t>
            </a:r>
          </a:p>
          <a:p>
            <a:pPr marL="0" indent="0">
              <a:buNone/>
            </a:pPr>
            <a:r>
              <a:rPr lang="en-US" dirty="0"/>
              <a:t>BOOKS OF THE BIBLE </a:t>
            </a:r>
          </a:p>
          <a:p>
            <a:pPr marL="0" indent="0">
              <a:buNone/>
            </a:pPr>
            <a:r>
              <a:rPr lang="en-US" dirty="0"/>
              <a:t>FASTING</a:t>
            </a:r>
          </a:p>
          <a:p>
            <a:pPr marL="0" indent="0">
              <a:buNone/>
            </a:pPr>
            <a:r>
              <a:rPr lang="en-US" dirty="0"/>
              <a:t>AGPEYA PRAYERS</a:t>
            </a:r>
          </a:p>
          <a:p>
            <a:pPr marL="0" indent="0">
              <a:buNone/>
            </a:pPr>
            <a:r>
              <a:rPr lang="en-US" dirty="0"/>
              <a:t>LITURGICAL AND CHURCH BOOKS</a:t>
            </a:r>
          </a:p>
          <a:p>
            <a:pPr marL="0" indent="0">
              <a:buNone/>
            </a:pPr>
            <a:r>
              <a:rPr lang="en-US" dirty="0"/>
              <a:t>CHURCH AND TRADITION</a:t>
            </a:r>
          </a:p>
          <a:p>
            <a:pPr marL="0" indent="0">
              <a:buNone/>
            </a:pPr>
            <a:r>
              <a:rPr lang="en-US" dirty="0"/>
              <a:t>CHURCH AUTHORITY.</a:t>
            </a:r>
          </a:p>
          <a:p>
            <a:pPr marL="0" indent="0">
              <a:buNone/>
            </a:pPr>
            <a:r>
              <a:rPr lang="en-US" dirty="0"/>
              <a:t>INTERCESSION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1961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PROTESTANTISM</a:t>
            </a:r>
          </a:p>
        </p:txBody>
      </p:sp>
      <p:sp>
        <p:nvSpPr>
          <p:cNvPr id="3" name="Content Placeholder 2"/>
          <p:cNvSpPr>
            <a:spLocks noGrp="1"/>
          </p:cNvSpPr>
          <p:nvPr>
            <p:ph idx="1"/>
          </p:nvPr>
        </p:nvSpPr>
        <p:spPr/>
        <p:txBody>
          <a:bodyPr>
            <a:normAutofit fontScale="92500" lnSpcReduction="20000"/>
          </a:bodyPr>
          <a:lstStyle/>
          <a:p>
            <a:r>
              <a:rPr lang="en-US" dirty="0"/>
              <a:t>MAIN DIFFERENCES</a:t>
            </a:r>
          </a:p>
          <a:p>
            <a:pPr marL="0" indent="0">
              <a:buNone/>
            </a:pPr>
            <a:r>
              <a:rPr lang="en-US" sz="2000" b="1" u="sng" dirty="0"/>
              <a:t>GROUP C</a:t>
            </a:r>
          </a:p>
          <a:p>
            <a:pPr marL="0" indent="0">
              <a:buNone/>
            </a:pPr>
            <a:r>
              <a:rPr lang="en-US" dirty="0"/>
              <a:t>ANNOINT OF THE SICK</a:t>
            </a:r>
          </a:p>
          <a:p>
            <a:pPr marL="0" indent="0">
              <a:buNone/>
            </a:pPr>
            <a:r>
              <a:rPr lang="en-US" dirty="0"/>
              <a:t>PRAYERS ON DEPARTED</a:t>
            </a:r>
          </a:p>
          <a:p>
            <a:pPr marL="0" indent="0">
              <a:buNone/>
            </a:pPr>
            <a:r>
              <a:rPr lang="en-US" dirty="0"/>
              <a:t>Using of </a:t>
            </a:r>
            <a:r>
              <a:rPr lang="en-US" dirty="0" err="1"/>
              <a:t>insence</a:t>
            </a:r>
            <a:r>
              <a:rPr lang="en-US" dirty="0"/>
              <a:t>.</a:t>
            </a:r>
          </a:p>
          <a:p>
            <a:pPr marL="0" indent="0">
              <a:buNone/>
            </a:pPr>
            <a:r>
              <a:rPr lang="en-US" dirty="0"/>
              <a:t>Commemoration of saints.</a:t>
            </a:r>
          </a:p>
          <a:p>
            <a:pPr marL="0" indent="0">
              <a:buNone/>
            </a:pPr>
            <a:r>
              <a:rPr lang="en-US" dirty="0"/>
              <a:t>Iconology</a:t>
            </a:r>
          </a:p>
          <a:p>
            <a:pPr marL="0" indent="0">
              <a:buNone/>
            </a:pPr>
            <a:r>
              <a:rPr lang="en-US" dirty="0"/>
              <a:t>The cross</a:t>
            </a:r>
          </a:p>
          <a:p>
            <a:pPr marL="0" indent="0">
              <a:buNone/>
            </a:pPr>
            <a:endParaRPr lang="en-US" dirty="0"/>
          </a:p>
          <a:p>
            <a:pPr marL="0" indent="0">
              <a:buNone/>
            </a:pPr>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764486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PROTETANTISM</a:t>
            </a:r>
          </a:p>
        </p:txBody>
      </p:sp>
      <p:sp>
        <p:nvSpPr>
          <p:cNvPr id="3" name="Content Placeholder 2"/>
          <p:cNvSpPr>
            <a:spLocks noGrp="1"/>
          </p:cNvSpPr>
          <p:nvPr>
            <p:ph idx="1"/>
          </p:nvPr>
        </p:nvSpPr>
        <p:spPr>
          <a:xfrm>
            <a:off x="2592924" y="1561514"/>
            <a:ext cx="8911687" cy="4349708"/>
          </a:xfrm>
        </p:spPr>
        <p:txBody>
          <a:bodyPr/>
          <a:lstStyle/>
          <a:p>
            <a:r>
              <a:rPr lang="en-US" sz="2000" b="1" u="sng" dirty="0"/>
              <a:t>INTERCESSION OF SAINTS:</a:t>
            </a:r>
          </a:p>
          <a:p>
            <a:r>
              <a:rPr lang="en-US" dirty="0"/>
              <a:t>And if anyone sins, we have an Advocate with the Father, Jesus Christ the righteous. And He Himself is the propitiation for our sins, and not for ours only but also for the whole world. 1JOHN 2:1,2</a:t>
            </a:r>
          </a:p>
          <a:p>
            <a:r>
              <a:rPr lang="en-US" dirty="0"/>
              <a:t>For </a:t>
            </a:r>
            <a:r>
              <a:rPr lang="en-US" i="1" dirty="0"/>
              <a:t>there is</a:t>
            </a:r>
            <a:r>
              <a:rPr lang="en-US" dirty="0"/>
              <a:t> one God and one Mediator between God and men, </a:t>
            </a:r>
            <a:r>
              <a:rPr lang="en-US" i="1" dirty="0"/>
              <a:t>the</a:t>
            </a:r>
            <a:r>
              <a:rPr lang="en-US" dirty="0"/>
              <a:t> Man Christ Jesus 1Timothy2:5</a:t>
            </a:r>
          </a:p>
          <a:p>
            <a:endParaRPr lang="en-US" dirty="0"/>
          </a:p>
          <a:p>
            <a:endParaRPr lang="en-US" dirty="0"/>
          </a:p>
        </p:txBody>
      </p:sp>
    </p:spTree>
    <p:extLst>
      <p:ext uri="{BB962C8B-B14F-4D97-AF65-F5344CB8AC3E}">
        <p14:creationId xmlns:p14="http://schemas.microsoft.com/office/powerpoint/2010/main" val="1232314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PROTESTANTISM</a:t>
            </a:r>
          </a:p>
        </p:txBody>
      </p:sp>
      <p:pic>
        <p:nvPicPr>
          <p:cNvPr id="4" name="Content Placeholder 3"/>
          <p:cNvPicPr>
            <a:picLocks noGrp="1" noChangeAspect="1"/>
          </p:cNvPicPr>
          <p:nvPr>
            <p:ph idx="1"/>
          </p:nvPr>
        </p:nvPicPr>
        <p:blipFill>
          <a:blip r:embed="rId2"/>
          <a:stretch>
            <a:fillRect/>
          </a:stretch>
        </p:blipFill>
        <p:spPr>
          <a:xfrm>
            <a:off x="1277007" y="1261241"/>
            <a:ext cx="10914993" cy="5596759"/>
          </a:xfrm>
          <a:prstGeom prst="rect">
            <a:avLst/>
          </a:prstGeom>
        </p:spPr>
      </p:pic>
    </p:spTree>
    <p:extLst>
      <p:ext uri="{BB962C8B-B14F-4D97-AF65-F5344CB8AC3E}">
        <p14:creationId xmlns:p14="http://schemas.microsoft.com/office/powerpoint/2010/main" val="246122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PROTESTANTISM </a:t>
            </a:r>
          </a:p>
        </p:txBody>
      </p:sp>
      <p:sp>
        <p:nvSpPr>
          <p:cNvPr id="3" name="Content Placeholder 2"/>
          <p:cNvSpPr>
            <a:spLocks noGrp="1"/>
          </p:cNvSpPr>
          <p:nvPr>
            <p:ph idx="1"/>
          </p:nvPr>
        </p:nvSpPr>
        <p:spPr/>
        <p:txBody>
          <a:bodyPr>
            <a:normAutofit/>
          </a:bodyPr>
          <a:lstStyle/>
          <a:p>
            <a:pPr marL="0" indent="0">
              <a:buNone/>
            </a:pPr>
            <a:r>
              <a:rPr lang="en-US" sz="2400" dirty="0" err="1"/>
              <a:t>Lutherian</a:t>
            </a:r>
            <a:r>
              <a:rPr lang="en-US" sz="2400" dirty="0"/>
              <a:t>: Martin Luther ,   72M</a:t>
            </a:r>
          </a:p>
          <a:p>
            <a:pPr marL="0" indent="0">
              <a:buNone/>
            </a:pPr>
            <a:r>
              <a:rPr lang="en-US" sz="2400" dirty="0"/>
              <a:t>Anglican/Episcopal Henry V111 1532-1543 AD  85M</a:t>
            </a:r>
          </a:p>
          <a:p>
            <a:pPr marL="0" indent="0">
              <a:buNone/>
            </a:pPr>
            <a:r>
              <a:rPr lang="en-US" sz="2400" dirty="0"/>
              <a:t>Presbyterian John Knox 1560 AD   20M</a:t>
            </a:r>
          </a:p>
          <a:p>
            <a:pPr marL="0" indent="0">
              <a:buNone/>
            </a:pPr>
            <a:r>
              <a:rPr lang="en-US" sz="2400" dirty="0"/>
              <a:t>Methodist John Wesley 1738 AD   80M</a:t>
            </a:r>
          </a:p>
        </p:txBody>
      </p:sp>
    </p:spTree>
    <p:extLst>
      <p:ext uri="{BB962C8B-B14F-4D97-AF65-F5344CB8AC3E}">
        <p14:creationId xmlns:p14="http://schemas.microsoft.com/office/powerpoint/2010/main" val="185700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88306" y="0"/>
            <a:ext cx="12360166" cy="6927460"/>
          </a:xfrm>
          <a:prstGeom prst="rect">
            <a:avLst/>
          </a:prstGeom>
        </p:spPr>
      </p:pic>
    </p:spTree>
    <p:extLst>
      <p:ext uri="{BB962C8B-B14F-4D97-AF65-F5344CB8AC3E}">
        <p14:creationId xmlns:p14="http://schemas.microsoft.com/office/powerpoint/2010/main" val="1290653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PROTESTANTISM</a:t>
            </a:r>
          </a:p>
        </p:txBody>
      </p:sp>
      <p:sp>
        <p:nvSpPr>
          <p:cNvPr id="3" name="Content Placeholder 2"/>
          <p:cNvSpPr>
            <a:spLocks noGrp="1"/>
          </p:cNvSpPr>
          <p:nvPr>
            <p:ph idx="1"/>
          </p:nvPr>
        </p:nvSpPr>
        <p:spPr>
          <a:xfrm>
            <a:off x="2592924" y="1905000"/>
            <a:ext cx="8911687" cy="4006222"/>
          </a:xfrm>
        </p:spPr>
        <p:txBody>
          <a:bodyPr/>
          <a:lstStyle/>
          <a:p>
            <a:r>
              <a:rPr lang="en-US" sz="2400" b="1" u="sng" dirty="0"/>
              <a:t>MARTIN LUTHER</a:t>
            </a:r>
          </a:p>
          <a:p>
            <a:r>
              <a:rPr lang="en-US" dirty="0"/>
              <a:t>1517AD</a:t>
            </a:r>
          </a:p>
          <a:p>
            <a:r>
              <a:rPr lang="en-US" dirty="0"/>
              <a:t>95 THESIS</a:t>
            </a:r>
          </a:p>
          <a:p>
            <a:r>
              <a:rPr lang="en-US" sz="2400" b="1" u="sng" dirty="0"/>
              <a:t>JOHN CALVIN:</a:t>
            </a:r>
          </a:p>
          <a:p>
            <a:r>
              <a:rPr lang="en-US" dirty="0"/>
              <a:t>1509-1564AD</a:t>
            </a:r>
          </a:p>
          <a:p>
            <a:r>
              <a:rPr lang="en-US" sz="2400" b="1" u="sng" dirty="0"/>
              <a:t>HENRY VIII </a:t>
            </a:r>
          </a:p>
          <a:p>
            <a:r>
              <a:rPr lang="en-US" dirty="0"/>
              <a:t>1491-1547AD</a:t>
            </a:r>
          </a:p>
          <a:p>
            <a:r>
              <a:rPr lang="en-US" dirty="0"/>
              <a:t>SUPREME HEAD OF CHURCH OF ENGLAND.</a:t>
            </a:r>
          </a:p>
        </p:txBody>
      </p:sp>
    </p:spTree>
    <p:extLst>
      <p:ext uri="{BB962C8B-B14F-4D97-AF65-F5344CB8AC3E}">
        <p14:creationId xmlns:p14="http://schemas.microsoft.com/office/powerpoint/2010/main" val="19514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6AEC0-465B-A744-ADBD-63A8F014E627}"/>
              </a:ext>
            </a:extLst>
          </p:cNvPr>
          <p:cNvSpPr>
            <a:spLocks noGrp="1"/>
          </p:cNvSpPr>
          <p:nvPr>
            <p:ph type="title"/>
          </p:nvPr>
        </p:nvSpPr>
        <p:spPr/>
        <p:txBody>
          <a:bodyPr/>
          <a:lstStyle/>
          <a:p>
            <a:r>
              <a:rPr lang="en-US" dirty="0"/>
              <a:t>PROTESTANTISM</a:t>
            </a:r>
          </a:p>
        </p:txBody>
      </p:sp>
      <p:sp>
        <p:nvSpPr>
          <p:cNvPr id="3" name="Content Placeholder 2">
            <a:extLst>
              <a:ext uri="{FF2B5EF4-FFF2-40B4-BE49-F238E27FC236}">
                <a16:creationId xmlns:a16="http://schemas.microsoft.com/office/drawing/2014/main" id="{770BD658-5719-9147-8964-839489CEF3B6}"/>
              </a:ext>
            </a:extLst>
          </p:cNvPr>
          <p:cNvSpPr>
            <a:spLocks noGrp="1"/>
          </p:cNvSpPr>
          <p:nvPr>
            <p:ph idx="1"/>
          </p:nvPr>
        </p:nvSpPr>
        <p:spPr/>
        <p:txBody>
          <a:bodyPr>
            <a:normAutofit lnSpcReduction="10000"/>
          </a:bodyPr>
          <a:lstStyle/>
          <a:p>
            <a:pPr>
              <a:buNone/>
            </a:pPr>
            <a:r>
              <a:rPr lang="en-US" altLang="en-US" dirty="0"/>
              <a:t>Protestant Reformation  began in Europe in 1517</a:t>
            </a:r>
          </a:p>
          <a:p>
            <a:r>
              <a:rPr lang="en-US" altLang="en-US" dirty="0"/>
              <a:t>it began as an attempt to reform the Catholic Church which at the time suffered from several corrupted doctrines and practices including the teaching and sale of indulgence and the buying and selling of church possessions.</a:t>
            </a:r>
          </a:p>
          <a:p>
            <a:endParaRPr lang="en-CA" dirty="0"/>
          </a:p>
          <a:p>
            <a:r>
              <a:rPr lang="en-CA" dirty="0"/>
              <a:t>It began when Martin Luther, an Augustinian monk and professor at the university of Wittenberg, called in 1517 for reopening of the debate on the sale of indulgences. </a:t>
            </a:r>
          </a:p>
          <a:p>
            <a:endParaRPr lang="en-CA" dirty="0"/>
          </a:p>
          <a:p>
            <a:r>
              <a:rPr lang="en-CA" dirty="0"/>
              <a:t>An indulgence was sold to release a sinner from punishment in Purgatory before going to Heaven.</a:t>
            </a:r>
            <a:endParaRPr lang="en-US" dirty="0"/>
          </a:p>
        </p:txBody>
      </p:sp>
    </p:spTree>
    <p:extLst>
      <p:ext uri="{BB962C8B-B14F-4D97-AF65-F5344CB8AC3E}">
        <p14:creationId xmlns:p14="http://schemas.microsoft.com/office/powerpoint/2010/main" val="276133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AF18D-91CA-B244-A25C-4709FE088CFA}"/>
              </a:ext>
            </a:extLst>
          </p:cNvPr>
          <p:cNvSpPr>
            <a:spLocks noGrp="1"/>
          </p:cNvSpPr>
          <p:nvPr>
            <p:ph type="title"/>
          </p:nvPr>
        </p:nvSpPr>
        <p:spPr/>
        <p:txBody>
          <a:bodyPr>
            <a:normAutofit/>
          </a:bodyPr>
          <a:lstStyle/>
          <a:p>
            <a:r>
              <a:rPr lang="en-US" sz="4400" b="1" dirty="0"/>
              <a:t>Protestantism</a:t>
            </a:r>
          </a:p>
        </p:txBody>
      </p:sp>
      <p:sp>
        <p:nvSpPr>
          <p:cNvPr id="3" name="Content Placeholder 2">
            <a:extLst>
              <a:ext uri="{FF2B5EF4-FFF2-40B4-BE49-F238E27FC236}">
                <a16:creationId xmlns:a16="http://schemas.microsoft.com/office/drawing/2014/main" id="{DB1B3DD8-9B54-F946-B954-F43769AB81F2}"/>
              </a:ext>
            </a:extLst>
          </p:cNvPr>
          <p:cNvSpPr>
            <a:spLocks noGrp="1"/>
          </p:cNvSpPr>
          <p:nvPr>
            <p:ph idx="1"/>
          </p:nvPr>
        </p:nvSpPr>
        <p:spPr/>
        <p:txBody>
          <a:bodyPr/>
          <a:lstStyle/>
          <a:p>
            <a:r>
              <a:rPr lang="en-US" altLang="en-US" dirty="0"/>
              <a:t>He, Luther nailed his </a:t>
            </a:r>
            <a:r>
              <a:rPr lang="en-US" altLang="en-US" i="1" dirty="0"/>
              <a:t>95 Theses</a:t>
            </a:r>
            <a:r>
              <a:rPr lang="en-US" altLang="en-US" dirty="0"/>
              <a:t> to the door of the Wittenberg Castle Church, which served as a notice board for university-related announcements. These were points for debate that criticized the Church and the Pope. </a:t>
            </a:r>
          </a:p>
          <a:p>
            <a:r>
              <a:rPr lang="en-US" altLang="en-US" dirty="0"/>
              <a:t>Luther's dissent marked a sudden outbreak of a new and irresistible force of discontent which had been pushed underground but not resolved.</a:t>
            </a:r>
          </a:p>
          <a:p>
            <a:r>
              <a:rPr lang="en-US" altLang="en-US" dirty="0"/>
              <a:t>In the early stages of Reformation, following the excommunication of Luther came  the work and writings of John Calvin which were influential in establishing a loose consensus among various groups in Switzerland, Scotland, Hungary, Germany and elsewhere.</a:t>
            </a:r>
          </a:p>
          <a:p>
            <a:endParaRPr lang="en-US" dirty="0"/>
          </a:p>
        </p:txBody>
      </p:sp>
    </p:spTree>
    <p:extLst>
      <p:ext uri="{BB962C8B-B14F-4D97-AF65-F5344CB8AC3E}">
        <p14:creationId xmlns:p14="http://schemas.microsoft.com/office/powerpoint/2010/main" val="2682597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24EC-D6D2-504D-B29B-5D655766F89B}"/>
              </a:ext>
            </a:extLst>
          </p:cNvPr>
          <p:cNvSpPr>
            <a:spLocks noGrp="1"/>
          </p:cNvSpPr>
          <p:nvPr>
            <p:ph type="title"/>
          </p:nvPr>
        </p:nvSpPr>
        <p:spPr/>
        <p:txBody>
          <a:bodyPr/>
          <a:lstStyle/>
          <a:p>
            <a:r>
              <a:rPr lang="en-US" dirty="0"/>
              <a:t>Protestantism; Basic beliefs/foundation</a:t>
            </a:r>
          </a:p>
        </p:txBody>
      </p:sp>
      <p:sp>
        <p:nvSpPr>
          <p:cNvPr id="3" name="Content Placeholder 2">
            <a:extLst>
              <a:ext uri="{FF2B5EF4-FFF2-40B4-BE49-F238E27FC236}">
                <a16:creationId xmlns:a16="http://schemas.microsoft.com/office/drawing/2014/main" id="{0A3B9B67-9F6C-BE46-94F2-98DC27DABBBB}"/>
              </a:ext>
            </a:extLst>
          </p:cNvPr>
          <p:cNvSpPr>
            <a:spLocks noGrp="1"/>
          </p:cNvSpPr>
          <p:nvPr>
            <p:ph idx="1"/>
          </p:nvPr>
        </p:nvSpPr>
        <p:spPr/>
        <p:txBody>
          <a:bodyPr/>
          <a:lstStyle/>
          <a:p>
            <a:r>
              <a:rPr lang="en-US" altLang="en-US" dirty="0"/>
              <a:t>The Five </a:t>
            </a:r>
            <a:r>
              <a:rPr lang="en-US" altLang="en-US" dirty="0" err="1"/>
              <a:t>Solas</a:t>
            </a:r>
            <a:r>
              <a:rPr lang="en-US" altLang="en-US" dirty="0"/>
              <a:t>: five Latin phrases (or slogans) that emerged during the Protestant Reformation and summarize the Reformers' basic theological beliefs in contradiction to the teaching of the Roman Catholic Church of the day.</a:t>
            </a:r>
          </a:p>
          <a:p>
            <a:r>
              <a:rPr lang="en-US" altLang="en-US" dirty="0"/>
              <a:t>The Latin word sola means "alone," "only," or "single" in English. </a:t>
            </a:r>
          </a:p>
          <a:p>
            <a:r>
              <a:rPr lang="en-US" altLang="en-US" dirty="0"/>
              <a:t>The Five </a:t>
            </a:r>
            <a:r>
              <a:rPr lang="en-US" altLang="en-US" dirty="0" err="1"/>
              <a:t>Solas</a:t>
            </a:r>
            <a:r>
              <a:rPr lang="en-US" altLang="en-US" dirty="0"/>
              <a:t> were believed to be the only doctrines needed for salvation. </a:t>
            </a:r>
          </a:p>
          <a:p>
            <a:r>
              <a:rPr lang="en-US" altLang="en-US" dirty="0"/>
              <a:t>Listing them as such explicitly excluded other doctrines that Protestants believed hindered salvation.</a:t>
            </a:r>
          </a:p>
          <a:p>
            <a:endParaRPr lang="en-US" dirty="0"/>
          </a:p>
        </p:txBody>
      </p:sp>
    </p:spTree>
    <p:extLst>
      <p:ext uri="{BB962C8B-B14F-4D97-AF65-F5344CB8AC3E}">
        <p14:creationId xmlns:p14="http://schemas.microsoft.com/office/powerpoint/2010/main" val="2114769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87FCF-74DE-CF44-9FEA-4597EBA31A55}"/>
              </a:ext>
            </a:extLst>
          </p:cNvPr>
          <p:cNvSpPr>
            <a:spLocks noGrp="1"/>
          </p:cNvSpPr>
          <p:nvPr>
            <p:ph type="title"/>
          </p:nvPr>
        </p:nvSpPr>
        <p:spPr/>
        <p:txBody>
          <a:bodyPr/>
          <a:lstStyle/>
          <a:p>
            <a:r>
              <a:rPr lang="en-US" dirty="0"/>
              <a:t>Protestantism : The 5 </a:t>
            </a:r>
            <a:r>
              <a:rPr lang="en-US" dirty="0" err="1"/>
              <a:t>Solas</a:t>
            </a:r>
            <a:endParaRPr lang="en-US" dirty="0"/>
          </a:p>
        </p:txBody>
      </p:sp>
      <p:sp>
        <p:nvSpPr>
          <p:cNvPr id="3" name="Content Placeholder 2">
            <a:extLst>
              <a:ext uri="{FF2B5EF4-FFF2-40B4-BE49-F238E27FC236}">
                <a16:creationId xmlns:a16="http://schemas.microsoft.com/office/drawing/2014/main" id="{30536471-996A-0F43-BE14-0073B2B40285}"/>
              </a:ext>
            </a:extLst>
          </p:cNvPr>
          <p:cNvSpPr>
            <a:spLocks noGrp="1"/>
          </p:cNvSpPr>
          <p:nvPr>
            <p:ph idx="1"/>
          </p:nvPr>
        </p:nvSpPr>
        <p:spPr/>
        <p:txBody>
          <a:bodyPr/>
          <a:lstStyle/>
          <a:p>
            <a:r>
              <a:rPr lang="en-US" altLang="en-US" dirty="0"/>
              <a:t>Solus Christus: Christ Alone</a:t>
            </a:r>
          </a:p>
          <a:p>
            <a:r>
              <a:rPr lang="en-US" altLang="en-US" dirty="0"/>
              <a:t>Sola Scriptura: Scripture Alone</a:t>
            </a:r>
          </a:p>
          <a:p>
            <a:r>
              <a:rPr lang="en-US" altLang="en-US" dirty="0"/>
              <a:t>Sola Fide: Faith Alone</a:t>
            </a:r>
          </a:p>
          <a:p>
            <a:r>
              <a:rPr lang="en-US" altLang="en-US" dirty="0"/>
              <a:t>Sola Gratia: Grace Alone</a:t>
            </a:r>
          </a:p>
          <a:p>
            <a:r>
              <a:rPr lang="en-US" altLang="en-US" dirty="0"/>
              <a:t>Soli Deo </a:t>
            </a:r>
            <a:r>
              <a:rPr lang="en-US" altLang="en-US" dirty="0" err="1"/>
              <a:t>gloria</a:t>
            </a:r>
            <a:r>
              <a:rPr lang="en-US" altLang="en-US" dirty="0"/>
              <a:t>: Glory to God Alone</a:t>
            </a:r>
          </a:p>
          <a:p>
            <a:endParaRPr lang="en-US" dirty="0"/>
          </a:p>
        </p:txBody>
      </p:sp>
    </p:spTree>
    <p:extLst>
      <p:ext uri="{BB962C8B-B14F-4D97-AF65-F5344CB8AC3E}">
        <p14:creationId xmlns:p14="http://schemas.microsoft.com/office/powerpoint/2010/main" val="1246362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E773-B82A-FB44-8F50-DD2657A8D22B}"/>
              </a:ext>
            </a:extLst>
          </p:cNvPr>
          <p:cNvSpPr>
            <a:spLocks noGrp="1"/>
          </p:cNvSpPr>
          <p:nvPr>
            <p:ph type="title"/>
          </p:nvPr>
        </p:nvSpPr>
        <p:spPr/>
        <p:txBody>
          <a:bodyPr>
            <a:normAutofit/>
          </a:bodyPr>
          <a:lstStyle/>
          <a:p>
            <a:r>
              <a:rPr lang="en-US" sz="3200" b="1" dirty="0"/>
              <a:t>1.#Sola Christus</a:t>
            </a:r>
          </a:p>
        </p:txBody>
      </p:sp>
      <p:sp>
        <p:nvSpPr>
          <p:cNvPr id="3" name="Content Placeholder 2">
            <a:extLst>
              <a:ext uri="{FF2B5EF4-FFF2-40B4-BE49-F238E27FC236}">
                <a16:creationId xmlns:a16="http://schemas.microsoft.com/office/drawing/2014/main" id="{6253A6FF-9939-1642-9B10-C1BC10B39552}"/>
              </a:ext>
            </a:extLst>
          </p:cNvPr>
          <p:cNvSpPr>
            <a:spLocks noGrp="1"/>
          </p:cNvSpPr>
          <p:nvPr>
            <p:ph idx="1"/>
          </p:nvPr>
        </p:nvSpPr>
        <p:spPr>
          <a:xfrm>
            <a:off x="2041451" y="1552353"/>
            <a:ext cx="9463161" cy="4358869"/>
          </a:xfrm>
        </p:spPr>
        <p:txBody>
          <a:bodyPr>
            <a:normAutofit fontScale="70000" lnSpcReduction="20000"/>
          </a:bodyPr>
          <a:lstStyle/>
          <a:p>
            <a:r>
              <a:rPr lang="en-US" altLang="en-US" sz="3000" dirty="0"/>
              <a:t>Protestants characterize the dogma concerning the Pope as Christ's representative head of the Church on earth, the concept of meritorious works, and the idea of veneration of the saints, as a denial that Christ is the only mediator between </a:t>
            </a:r>
            <a:r>
              <a:rPr lang="en-US" altLang="en-US" sz="2900" dirty="0"/>
              <a:t>God and man</a:t>
            </a:r>
            <a:r>
              <a:rPr lang="en-US" altLang="en-US" sz="4100" dirty="0"/>
              <a:t>.</a:t>
            </a:r>
          </a:p>
          <a:p>
            <a:endParaRPr lang="en-US" sz="4100" dirty="0"/>
          </a:p>
          <a:p>
            <a:r>
              <a:rPr lang="en-US" sz="4100" b="1" dirty="0"/>
              <a:t>2. #</a:t>
            </a:r>
            <a:r>
              <a:rPr lang="en-US" altLang="en-US" sz="4100" b="1" dirty="0"/>
              <a:t>Sola scriptura:</a:t>
            </a:r>
          </a:p>
          <a:p>
            <a:r>
              <a:rPr lang="en-US" altLang="en-US" sz="3200" dirty="0"/>
              <a:t>Protestants believe that the doctrines of Apostolic churches obscure Bible teaching by convoluting it with church history and doctrine. </a:t>
            </a:r>
          </a:p>
          <a:p>
            <a:r>
              <a:rPr lang="en-US" altLang="en-US" sz="3200" dirty="0"/>
              <a:t>Specifically oral tradition and teachings of the Fathers are rejected as human tradition and not authoritative.</a:t>
            </a:r>
          </a:p>
          <a:p>
            <a:endParaRPr lang="en-US" sz="3200" b="1" dirty="0"/>
          </a:p>
        </p:txBody>
      </p:sp>
    </p:spTree>
    <p:extLst>
      <p:ext uri="{BB962C8B-B14F-4D97-AF65-F5344CB8AC3E}">
        <p14:creationId xmlns:p14="http://schemas.microsoft.com/office/powerpoint/2010/main" val="1453599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9C07E-4514-5540-AC63-D026E97768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E2644D-782A-D543-852D-B6C42975B888}"/>
              </a:ext>
            </a:extLst>
          </p:cNvPr>
          <p:cNvSpPr>
            <a:spLocks noGrp="1"/>
          </p:cNvSpPr>
          <p:nvPr>
            <p:ph idx="1"/>
          </p:nvPr>
        </p:nvSpPr>
        <p:spPr/>
        <p:txBody>
          <a:bodyPr/>
          <a:lstStyle/>
          <a:p>
            <a:r>
              <a:rPr lang="en-US" altLang="en-US" sz="2400" b="1" dirty="0"/>
              <a:t>3. #Sola fide:</a:t>
            </a:r>
          </a:p>
          <a:p>
            <a:pPr>
              <a:lnSpc>
                <a:spcPct val="90000"/>
              </a:lnSpc>
            </a:pPr>
            <a:r>
              <a:rPr lang="en-US" altLang="en-US" dirty="0"/>
              <a:t>Protestants believe that faith in Christ alone is enough for eternal salvation as described in Ephesians 2:8-9, whereas Apostolic churches believe that the phrases "faith without works is dead" (as stated in James 2:20) and "You see then that a man is justified by works, and not by faith only." (James 2:24); points to salvation needing to be earned. </a:t>
            </a:r>
          </a:p>
          <a:p>
            <a:pPr>
              <a:lnSpc>
                <a:spcPct val="90000"/>
              </a:lnSpc>
            </a:pPr>
            <a:r>
              <a:rPr lang="en-US" altLang="en-US" dirty="0"/>
              <a:t>Protestants, pointing to the same bit of scripture, believe that practicing good works attests to one's faith in Christ and his teachings.</a:t>
            </a:r>
          </a:p>
          <a:p>
            <a:endParaRPr lang="en-US" dirty="0"/>
          </a:p>
        </p:txBody>
      </p:sp>
    </p:spTree>
    <p:extLst>
      <p:ext uri="{BB962C8B-B14F-4D97-AF65-F5344CB8AC3E}">
        <p14:creationId xmlns:p14="http://schemas.microsoft.com/office/powerpoint/2010/main" val="242060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A21F5-F4F4-ED4C-B5C2-020289BF89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0B488A-CCAF-6048-A311-7D27C206B713}"/>
              </a:ext>
            </a:extLst>
          </p:cNvPr>
          <p:cNvSpPr>
            <a:spLocks noGrp="1"/>
          </p:cNvSpPr>
          <p:nvPr>
            <p:ph idx="1"/>
          </p:nvPr>
        </p:nvSpPr>
        <p:spPr/>
        <p:txBody>
          <a:bodyPr/>
          <a:lstStyle/>
          <a:p>
            <a:r>
              <a:rPr lang="en-US" altLang="en-US" sz="2400" b="1" dirty="0"/>
              <a:t>4.#Sola gratia</a:t>
            </a:r>
          </a:p>
          <a:p>
            <a:r>
              <a:rPr lang="en-US" altLang="en-US" dirty="0"/>
              <a:t>The Reformers posited that salvation is a gift of God (i.e., God's act of free grace), dispensed by the Holy Spirit owing to the redemptive work of Jesus Christ alone, and not depending on good works. </a:t>
            </a:r>
          </a:p>
          <a:p>
            <a:r>
              <a:rPr lang="en-US" altLang="en-US" dirty="0"/>
              <a:t>Synergism. (grace and work) </a:t>
            </a:r>
            <a:r>
              <a:rPr lang="en-US" altLang="en-US" dirty="0" err="1"/>
              <a:t>possed</a:t>
            </a:r>
            <a:r>
              <a:rPr lang="en-US" altLang="en-US" dirty="0"/>
              <a:t> a problem to their belief </a:t>
            </a:r>
          </a:p>
          <a:p>
            <a:r>
              <a:rPr lang="en-US" sz="2400" b="1" dirty="0"/>
              <a:t>5.#</a:t>
            </a:r>
            <a:r>
              <a:rPr lang="en-US" altLang="en-US" sz="2400" b="1" dirty="0"/>
              <a:t>Soli deo Gloria</a:t>
            </a:r>
          </a:p>
          <a:p>
            <a:r>
              <a:rPr lang="en-US" altLang="en-US" dirty="0"/>
              <a:t>All glory is due to God alone</a:t>
            </a:r>
          </a:p>
          <a:p>
            <a:r>
              <a:rPr lang="en-US" altLang="en-US" dirty="0"/>
              <a:t>The reformers believed that human beings, even saints canonized by the Roman Catholic Church, the popes, and the ecclesiastical hierarchy, are not worthy of the glory that was accorded them.  </a:t>
            </a:r>
          </a:p>
          <a:p>
            <a:endParaRPr lang="en-US" dirty="0"/>
          </a:p>
        </p:txBody>
      </p:sp>
    </p:spTree>
    <p:extLst>
      <p:ext uri="{BB962C8B-B14F-4D97-AF65-F5344CB8AC3E}">
        <p14:creationId xmlns:p14="http://schemas.microsoft.com/office/powerpoint/2010/main" val="314094362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16993</TotalTime>
  <Words>948</Words>
  <Application>Microsoft Office PowerPoint</Application>
  <PresentationFormat>Widescreen</PresentationFormat>
  <Paragraphs>98</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Bangla MN</vt:lpstr>
      <vt:lpstr>Calibri</vt:lpstr>
      <vt:lpstr>Century Gothic</vt:lpstr>
      <vt:lpstr>Wingdings 3</vt:lpstr>
      <vt:lpstr>Wisp</vt:lpstr>
      <vt:lpstr>Comparative Theology: Protestantism</vt:lpstr>
      <vt:lpstr>PROTESTANTISM</vt:lpstr>
      <vt:lpstr>PROTESTANTISM</vt:lpstr>
      <vt:lpstr>Protestantism</vt:lpstr>
      <vt:lpstr>Protestantism; Basic beliefs/foundation</vt:lpstr>
      <vt:lpstr>Protestantism : The 5 Solas</vt:lpstr>
      <vt:lpstr>1.#Sola Christus</vt:lpstr>
      <vt:lpstr>PowerPoint Presentation</vt:lpstr>
      <vt:lpstr>PowerPoint Presentation</vt:lpstr>
      <vt:lpstr>PowerPoint Presentation</vt:lpstr>
      <vt:lpstr>PROTESTANTISM</vt:lpstr>
      <vt:lpstr>PROTESTANTISM</vt:lpstr>
      <vt:lpstr>PROTESTANTISM</vt:lpstr>
      <vt:lpstr>PROTETANTISM</vt:lpstr>
      <vt:lpstr>PROTESTANTISM</vt:lpstr>
      <vt:lpstr>PROTESTANTISM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CATHOLICISM &amp; PROTESTATISM</dc:title>
  <dc:creator>amgad kamal</dc:creator>
  <cp:lastModifiedBy>Mena Haroon</cp:lastModifiedBy>
  <cp:revision>45</cp:revision>
  <dcterms:created xsi:type="dcterms:W3CDTF">2018-02-06T14:37:47Z</dcterms:created>
  <dcterms:modified xsi:type="dcterms:W3CDTF">2022-06-16T21:43:53Z</dcterms:modified>
</cp:coreProperties>
</file>